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8" r:id="rId5"/>
    <p:sldId id="268" r:id="rId6"/>
    <p:sldId id="269" r:id="rId7"/>
    <p:sldId id="280" r:id="rId8"/>
    <p:sldId id="278" r:id="rId9"/>
    <p:sldId id="279" r:id="rId10"/>
    <p:sldId id="281" r:id="rId11"/>
    <p:sldId id="271" r:id="rId12"/>
    <p:sldId id="282" r:id="rId13"/>
    <p:sldId id="270" r:id="rId14"/>
    <p:sldId id="272" r:id="rId15"/>
    <p:sldId id="283" r:id="rId16"/>
    <p:sldId id="284" r:id="rId17"/>
    <p:sldId id="285" r:id="rId18"/>
    <p:sldId id="286" r:id="rId19"/>
    <p:sldId id="287" r:id="rId20"/>
    <p:sldId id="274" r:id="rId21"/>
    <p:sldId id="276" r:id="rId2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8FC1"/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3" autoAdjust="0"/>
    <p:restoredTop sz="87949" autoAdjust="0"/>
  </p:normalViewPr>
  <p:slideViewPr>
    <p:cSldViewPr snapToGrid="0" showGuides="1">
      <p:cViewPr varScale="1">
        <p:scale>
          <a:sx n="109" d="100"/>
          <a:sy n="109" d="100"/>
        </p:scale>
        <p:origin x="52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CE4AB0-A141-48A3-8F94-05C5738136D2}" type="datetime1">
              <a:rPr lang="es-ES" smtClean="0"/>
              <a:t>26/11/2021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D44D5-968C-47AE-923A-8F06B728004A}" type="datetime1">
              <a:rPr lang="es-ES" smtClean="0"/>
              <a:pPr/>
              <a:t>26/11/2021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2794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2297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6373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269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0642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8220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8819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8223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2028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4186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143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33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ien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correo electrónico</a:t>
            </a:r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es-ES" noProof="0" dirty="0"/>
              <a:t>Dirección URL del sitio web aquí</a:t>
            </a:r>
          </a:p>
        </p:txBody>
      </p:sp>
      <p:pic>
        <p:nvPicPr>
          <p:cNvPr id="17" name="Gráfico 16" descr="Sobr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áfico 17" descr="Red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áfico 18" descr="Sobr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áfico 19" descr="Red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correo electrónico</a:t>
            </a:r>
          </a:p>
        </p:txBody>
      </p:sp>
      <p:sp>
        <p:nvSpPr>
          <p:cNvPr id="22" name="Marcador de texto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es-ES" noProof="0" dirty="0"/>
              <a:t>Dirección URL del sitio web aquí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orma libre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 dirty="0"/>
              </a:p>
            </p:txBody>
          </p:sp>
          <p:sp>
            <p:nvSpPr>
              <p:cNvPr id="20" name="Forma libre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 dirty="0"/>
              </a:p>
            </p:txBody>
          </p:sp>
        </p:grpSp>
      </p:grp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orma libre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7" name="Marcador de posición de contenido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a libre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4" name="Marcador de posición de contenido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7" name="Marcador de posición de contenido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a libre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3" name="Forma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4" name="Marcador de posición de texto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Marcador de posición de contenido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8" name="Marcador de posición de texto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posición de contenido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ítulo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a libre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3" name="Forma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7" name="Marcador de posición de texto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posición de contenido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33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Aquí se incluye texto ficticio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orma libre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2" name="Forma libre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3" name="Forma libre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8" name="Marcador de posición de imagen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3" name="Marcador de posición de imagen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icono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accent2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Tema 01 va aquí</a:t>
            </a:r>
          </a:p>
        </p:txBody>
      </p:sp>
      <p:sp>
        <p:nvSpPr>
          <p:cNvPr id="23" name="Marcador de posición de contenido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Tema 02 va aquí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4" name="Marcador de posición de imagen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icono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9" name="Marcador de posición de imagen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orma libre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3" name="Forma libre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orma libre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" name="Forma libre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8" name="Forma libre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23" name="Elips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  <p:sp>
        <p:nvSpPr>
          <p:cNvPr id="31" name="Marcador de contenido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2" name="Marcador de contenido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4" name="Marcador de contenido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14758FF-3187-4609-B511-E3487A9781F9}" type="datetime1">
              <a:rPr lang="es-ES" noProof="0" smtClean="0"/>
              <a:t>26/11/2021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Personajes y escenarios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lvl="0">
              <a:buSzPts val="1000"/>
              <a:tabLst>
                <a:tab pos="457200" algn="l"/>
              </a:tabLst>
            </a:pPr>
            <a:r>
              <a:rPr lang="es-E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Juan Auserón Delgado</a:t>
            </a:r>
          </a:p>
          <a:p>
            <a:pPr lvl="0">
              <a:buSzPts val="1000"/>
              <a:tabLst>
                <a:tab pos="457200" algn="l"/>
              </a:tabLst>
            </a:pPr>
            <a:r>
              <a:rPr lang="es-E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Santiago Abraham Izquierdo Cubas</a:t>
            </a:r>
          </a:p>
          <a:p>
            <a:pPr lvl="0">
              <a:buSzPts val="1000"/>
              <a:tabLst>
                <a:tab pos="457200" algn="l"/>
              </a:tabLst>
            </a:pPr>
            <a:r>
              <a:rPr lang="es-E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Gabriel Hernández Salazar</a:t>
            </a:r>
          </a:p>
          <a:p>
            <a:pPr lvl="0">
              <a:buSzPts val="1000"/>
              <a:tabLst>
                <a:tab pos="457200" algn="l"/>
              </a:tabLst>
            </a:pPr>
            <a:r>
              <a:rPr lang="es-E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Aarón Hernández Álvarez</a:t>
            </a:r>
          </a:p>
        </p:txBody>
      </p:sp>
      <p:pic>
        <p:nvPicPr>
          <p:cNvPr id="16" name="Marcador de posición de imagen 15" descr="Icono&#10;&#10;Descripción generada automáticamente">
            <a:extLst>
              <a:ext uri="{FF2B5EF4-FFF2-40B4-BE49-F238E27FC236}">
                <a16:creationId xmlns:a16="http://schemas.microsoft.com/office/drawing/2014/main" id="{D71DE283-185D-49C6-9965-2253FE5CB2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18105" t="-18612" r="-18105" b="-18632"/>
          <a:stretch/>
        </p:blipFill>
        <p:spPr>
          <a:xfrm>
            <a:off x="710812" y="728545"/>
            <a:ext cx="5305661" cy="5306400"/>
          </a:xfrm>
        </p:spPr>
      </p:pic>
      <p:pic>
        <p:nvPicPr>
          <p:cNvPr id="1026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7E088CF1-44FB-49DD-845F-931252147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663" y="293363"/>
            <a:ext cx="2925337" cy="8703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Escenarios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2517484"/>
            <a:ext cx="4151027" cy="1823032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sz="1800" dirty="0"/>
              <a:t>A continuación les mostraremos los escenarios planteados para cada personaje.</a:t>
            </a:r>
          </a:p>
          <a:p>
            <a:pPr marL="0" indent="0" rtl="0">
              <a:buNone/>
            </a:pPr>
            <a:r>
              <a:rPr lang="es-ES" sz="1800" dirty="0"/>
              <a:t>Cada escenario muestra una perspectiva distinta de lo que nosotros pensamos como una mejor interfaz de la ULPGC, siendo esta más accesible y “</a:t>
            </a:r>
            <a:r>
              <a:rPr lang="es-ES" sz="1800" dirty="0" err="1"/>
              <a:t>Beginner</a:t>
            </a:r>
            <a:r>
              <a:rPr lang="es-ES" sz="1800" dirty="0"/>
              <a:t> </a:t>
            </a:r>
            <a:r>
              <a:rPr lang="es-ES" sz="1800" dirty="0" err="1"/>
              <a:t>friendly</a:t>
            </a:r>
            <a:r>
              <a:rPr lang="es-ES" sz="1800" dirty="0"/>
              <a:t>”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10</a:t>
            </a:fld>
            <a:endParaRPr lang="es-ES" dirty="0"/>
          </a:p>
        </p:txBody>
      </p:sp>
      <p:pic>
        <p:nvPicPr>
          <p:cNvPr id="7" name="Marcador de posición de imagen 6" descr="rascacielo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0C790DC9-67E9-45AB-BFFD-818161D61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" y="6021977"/>
            <a:ext cx="2925337" cy="83602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Marcador de posición de imagen 30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/>
          <a:stretch/>
        </p:blipFill>
        <p:spPr>
          <a:xfrm>
            <a:off x="7975674" y="1731147"/>
            <a:ext cx="3438688" cy="339570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Escenario para Sergio Gómez el estudiante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500812" cy="3811588"/>
          </a:xfrm>
        </p:spPr>
        <p:txBody>
          <a:bodyPr rtlCol="0">
            <a:normAutofit lnSpcReduction="10000"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Hoy a Sergio le apetece realizar un senderismo con su grupo de amigos. Por lo que enciende su ordenador de sobremesa para encontrar inspiración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Sergio decide entra en la página web de la ULPGC, inicia sesión y se dirige al apartado de </a:t>
            </a:r>
            <a:r>
              <a:rPr lang="es-ES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Actividades y cursos </a:t>
            </a: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dentro de </a:t>
            </a:r>
            <a:r>
              <a:rPr lang="es-E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MiUlpgc</a:t>
            </a: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Busca dentro del apartado de </a:t>
            </a:r>
            <a:r>
              <a:rPr lang="es-ES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Actividades al aire libre</a:t>
            </a: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algún senderismo que le sea interesante y que esté disponible para este fin de semana.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Selecciona la actividad de senderismo que más interesante y le da al botón de unirse.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Después invita a sus amigos mediante un link para que se unan al senderismo.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Tras terminar el senderismo, Sergio y sus amigos pueden valorar el senderismo de cero a cinco estrellitas y dejar alguna sugerencia.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96725" y="6456363"/>
            <a:ext cx="295275" cy="187325"/>
          </a:xfrm>
        </p:spPr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11</a:t>
            </a:fld>
            <a:endParaRPr lang="es-ES" dirty="0"/>
          </a:p>
        </p:txBody>
      </p:sp>
      <p:pic>
        <p:nvPicPr>
          <p:cNvPr id="16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A5B9D953-0422-49A9-A279-8EDA3E9F7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7636"/>
            <a:ext cx="2925337" cy="8703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Marcador de posición de imagen 30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/>
          <a:stretch/>
        </p:blipFill>
        <p:spPr>
          <a:xfrm>
            <a:off x="8175512" y="1731147"/>
            <a:ext cx="3039012" cy="339570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Escenario para Francisco </a:t>
            </a:r>
            <a:r>
              <a:rPr lang="es-ES" sz="28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Tesnup</a:t>
            </a:r>
            <a:r>
              <a:rPr lang="es-ES" sz="2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811962" cy="3811588"/>
          </a:xfrm>
        </p:spPr>
        <p:txBody>
          <a:bodyPr rtlCol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Francisco </a:t>
            </a:r>
            <a:r>
              <a:rPr lang="es-E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Tesnup</a:t>
            </a: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quiere realizar una charla sobre Realidad Virtual a sus alumnos.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Francisco enciende su portátil de la empresa y entra en la página web de la ULPGC, inicia sesión, y se dirige al apartado de </a:t>
            </a:r>
            <a:r>
              <a:rPr lang="es-ES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Actividades.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 vez dentro, elige la opción de </a:t>
            </a:r>
            <a:r>
              <a:rPr lang="es-ES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Conferencia, </a:t>
            </a: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crea una nueva </a:t>
            </a:r>
            <a:r>
              <a:rPr lang="es-E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coferencia</a:t>
            </a: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 el objetivo de que sus alumnos puedan ir a escucharle.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Francisco rellena el formulario necesario para el desarrollo de la conferencia, nombrando puntos clave y los beneficios de la misma.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 vez 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completado el formulario la actividad será publicada y todos sus alumnos podrán ir a verle.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96725" y="6456363"/>
            <a:ext cx="295275" cy="187325"/>
          </a:xfrm>
        </p:spPr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12</a:t>
            </a:fld>
            <a:endParaRPr lang="es-ES" dirty="0"/>
          </a:p>
        </p:txBody>
      </p:sp>
      <p:pic>
        <p:nvPicPr>
          <p:cNvPr id="6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D99C466D-DA56-4C3E-A52D-31B45CC3E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2917"/>
            <a:ext cx="2925337" cy="8703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12412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Marcador de posición de imagen 30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/>
          <a:stretch/>
        </p:blipFill>
        <p:spPr>
          <a:xfrm>
            <a:off x="7997165" y="1731147"/>
            <a:ext cx="3395705" cy="339570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Escenario para Carmen Marín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580189" cy="3811588"/>
          </a:xfrm>
        </p:spPr>
        <p:txBody>
          <a:bodyPr rtlCol="0">
            <a:norm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Carmen quiere informar a los alumnos de su facultad sobre la próxima realización de una charla informativa sobre la Ciberseguridad.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ello, Carmen entra en ordenador de su oficina y se dirige a la página web de la ULPGC e inicia sesión.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 vez dentro, selecciona la opción de </a:t>
            </a:r>
            <a:r>
              <a:rPr lang="es-ES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Crear difundido</a:t>
            </a: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en la que rellenará un formulario de los detalles de la charla, su localización, fecha y un comentario personal animando a su estudiantado a presentarse en la charla.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Terminado el formulario le dará a enviar y los alumnos de su facultad recibirán una notificación dentro de </a:t>
            </a:r>
            <a:r>
              <a:rPr lang="es-ES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Actividades y charlas, </a:t>
            </a: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donde podrán confirmar su presencia.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96725" y="6456363"/>
            <a:ext cx="295275" cy="187325"/>
          </a:xfrm>
        </p:spPr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13</a:t>
            </a:fld>
            <a:endParaRPr lang="es-ES" dirty="0"/>
          </a:p>
        </p:txBody>
      </p:sp>
      <p:pic>
        <p:nvPicPr>
          <p:cNvPr id="6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B187E8DE-7D69-4684-8CD9-1FD22607B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7636"/>
            <a:ext cx="2925337" cy="8703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58324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Marcador de posición de imagen 30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/>
          <a:stretch/>
        </p:blipFill>
        <p:spPr>
          <a:xfrm>
            <a:off x="7975674" y="1776068"/>
            <a:ext cx="3438688" cy="3305862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Escenario para Sandra Sánchez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684962" cy="3811588"/>
          </a:xfrm>
        </p:spPr>
        <p:txBody>
          <a:bodyPr rtlCol="0">
            <a:norm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Sandra quiere acceder a los eventos públicos de la ULPGC.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Accederá a la web de la ULPGC, sin iniciar sesión, al apartado actividades.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 entrar sin iniciar sesión le saldrá un aviso en el que le indicará que solo tiene disponible a su vista las actividades disponibles para todo el mundo.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Sandra elegirá la actividad que más le guste y rellenará un formulario para poder apuntarse.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96725" y="6456363"/>
            <a:ext cx="295275" cy="187325"/>
          </a:xfrm>
        </p:spPr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14</a:t>
            </a:fld>
            <a:endParaRPr lang="es-ES" dirty="0"/>
          </a:p>
        </p:txBody>
      </p:sp>
      <p:pic>
        <p:nvPicPr>
          <p:cNvPr id="6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CB671621-52B5-43D5-8E41-FFE1C942F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" y="5987636"/>
            <a:ext cx="2925337" cy="8703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79680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Marcador de posición de imagen 30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/>
          <a:stretch/>
        </p:blipFill>
        <p:spPr>
          <a:xfrm>
            <a:off x="7975674" y="1849296"/>
            <a:ext cx="3438688" cy="315940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Escenario para Diana González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919912" cy="3811588"/>
          </a:xfrm>
        </p:spPr>
        <p:txBody>
          <a:bodyPr rtlCol="0">
            <a:norm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Diana González quiere realizar un curso de Seguimiento de ojos en gafas de realidad virtual para mostrar nuevas tecnologías a los estudiantes de la ULPGC y captar su interés para trabajar con su equipo de trabajo.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Diana enciende su portátil de la empresa y entra en la página web de la ULPGC, y se dirige al apartado de </a:t>
            </a:r>
            <a:r>
              <a:rPr lang="es-ES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Actividades y cursos</a:t>
            </a: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 vez dentro, elige la opción de </a:t>
            </a:r>
            <a:r>
              <a:rPr lang="es-ES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Cursos</a:t>
            </a: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¸ y rellena los datos necesarios para describir en qué se basa su curso, los materiales necesarios para este que podría aportar la universidad y las facultades con estudiantes que le podrían interesar el curso. Además de fecha, hora y localización del curso.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Tras un tiempo, recibirá un correo electrónico con la confirmación de los diferentes rectores de la realización de dicho curso, además de las diferentes contribuciones que va a aportar la ULPGC para el óptimo desarrollo del curso.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96725" y="6456363"/>
            <a:ext cx="295275" cy="187325"/>
          </a:xfrm>
        </p:spPr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15</a:t>
            </a:fld>
            <a:endParaRPr lang="es-ES" dirty="0"/>
          </a:p>
        </p:txBody>
      </p:sp>
      <p:pic>
        <p:nvPicPr>
          <p:cNvPr id="6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C48F38E8-8355-4734-B56E-1B020C6F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7636"/>
            <a:ext cx="2925337" cy="8703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52057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Marcador de posición de imagen 30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/>
          <a:stretch/>
        </p:blipFill>
        <p:spPr>
          <a:xfrm>
            <a:off x="7975674" y="1760374"/>
            <a:ext cx="3438688" cy="3337251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Escenario para Irene Fuentes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970712" cy="3811588"/>
          </a:xfrm>
        </p:spPr>
        <p:txBody>
          <a:bodyPr rtlCol="0">
            <a:norm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Irene Fuentes quiere hacer una conferencia en la facultad de ingeniería informática de la ULPGC con el objetivo de fomentar el estudio y apoyar a la demografía femenina de la facultad.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lo tanto, Irene desde su MacBook, entra en la página web de la ULPGC y se dirige al apartado de </a:t>
            </a:r>
            <a:r>
              <a:rPr lang="es-ES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Conferencias y charlas.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Dentro de ese apartado, elige la opción de </a:t>
            </a:r>
            <a:r>
              <a:rPr lang="es-ES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Crear una charla</a:t>
            </a: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en la que elige la facultad de ingeniería informática, la fecha y hora en la que quiere realizar la charla y una breve descripción y los principales objetivos de esta.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Tras recibir el visto bueno por la rectora de la facultad, recibirá una notificación por correo de la confirmación de su charla.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96725" y="6456363"/>
            <a:ext cx="295275" cy="187325"/>
          </a:xfrm>
        </p:spPr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16</a:t>
            </a:fld>
            <a:endParaRPr lang="es-ES" dirty="0"/>
          </a:p>
        </p:txBody>
      </p:sp>
      <p:pic>
        <p:nvPicPr>
          <p:cNvPr id="6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B10FB9F8-CB77-4F9A-8175-A4ACFD241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7636"/>
            <a:ext cx="2925337" cy="8703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65744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equipo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17</a:t>
            </a:fld>
            <a:endParaRPr lang="es-ES" dirty="0"/>
          </a:p>
        </p:txBody>
      </p:sp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164378" y="1848535"/>
            <a:ext cx="1308856" cy="1430337"/>
          </a:xfrm>
        </p:spPr>
      </p:pic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/>
        </p:blipFill>
        <p:spPr>
          <a:xfrm>
            <a:off x="3957037" y="1864101"/>
            <a:ext cx="1430337" cy="1399205"/>
          </a:xfrm>
        </p:spPr>
      </p:pic>
      <p:pic>
        <p:nvPicPr>
          <p:cNvPr id="21" name="Marcador de posición de imagen 20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/>
          <a:stretch/>
        </p:blipFill>
        <p:spPr>
          <a:xfrm>
            <a:off x="6839962" y="1848535"/>
            <a:ext cx="1341958" cy="1430337"/>
          </a:xfrm>
        </p:spPr>
      </p:pic>
      <p:pic>
        <p:nvPicPr>
          <p:cNvPr id="23" name="Marcador de posición de imagen 22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/>
          <a:stretch/>
        </p:blipFill>
        <p:spPr>
          <a:xfrm>
            <a:off x="9737552" y="1848535"/>
            <a:ext cx="1251544" cy="1430337"/>
          </a:xfrm>
        </p:spPr>
      </p:pic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 rtlCol="0"/>
          <a:lstStyle/>
          <a:p>
            <a:pPr rtl="0"/>
            <a:r>
              <a:rPr lang="es-ES" dirty="0"/>
              <a:t>Juan Auserón delgado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 rtlCol="0"/>
          <a:lstStyle/>
          <a:p>
            <a:pPr rtl="0"/>
            <a:r>
              <a:rPr lang="es-ES" dirty="0"/>
              <a:t>Santiago Izquierdo Cubas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 rtlCol="0"/>
          <a:lstStyle/>
          <a:p>
            <a:pPr rtl="0"/>
            <a:r>
              <a:rPr lang="es-ES" dirty="0"/>
              <a:t>Gabriel Hernández </a:t>
            </a:r>
            <a:r>
              <a:rPr lang="es-ES" dirty="0" err="1"/>
              <a:t>salazar</a:t>
            </a:r>
            <a:endParaRPr lang="es-ES" dirty="0"/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 rtlCol="0"/>
          <a:lstStyle/>
          <a:p>
            <a:pPr rtl="0"/>
            <a:r>
              <a:rPr lang="es-ES" dirty="0"/>
              <a:t>Aarón Hernández </a:t>
            </a:r>
            <a:r>
              <a:rPr lang="es-ES" dirty="0" err="1"/>
              <a:t>álvarez</a:t>
            </a:r>
            <a:endParaRPr lang="es-ES" dirty="0"/>
          </a:p>
        </p:txBody>
      </p:sp>
      <p:pic>
        <p:nvPicPr>
          <p:cNvPr id="16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A92B81C4-78D4-4BFD-B0E7-D1483AA08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7636"/>
            <a:ext cx="2925337" cy="8703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9" descr="paisaje urbano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Gracias</a:t>
            </a:r>
          </a:p>
        </p:txBody>
      </p:sp>
      <p:pic>
        <p:nvPicPr>
          <p:cNvPr id="11" name="Imagen 10" descr="Forma&#10;&#10;Descripción generada automáticamente">
            <a:extLst>
              <a:ext uri="{FF2B5EF4-FFF2-40B4-BE49-F238E27FC236}">
                <a16:creationId xmlns:a16="http://schemas.microsoft.com/office/drawing/2014/main" id="{52B8B30F-7E7E-4D96-AD74-B83829B3C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719" y="4403699"/>
            <a:ext cx="933498" cy="1047804"/>
          </a:xfrm>
          <a:prstGeom prst="rect">
            <a:avLst/>
          </a:prstGeom>
        </p:spPr>
      </p:pic>
      <p:pic>
        <p:nvPicPr>
          <p:cNvPr id="12" name="Imagen 11" descr="Forma&#10;&#10;Descripción generada automáticamente">
            <a:extLst>
              <a:ext uri="{FF2B5EF4-FFF2-40B4-BE49-F238E27FC236}">
                <a16:creationId xmlns:a16="http://schemas.microsoft.com/office/drawing/2014/main" id="{F2654610-01B8-4B75-AFEE-FB36DF3C4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6253" y="4927601"/>
            <a:ext cx="933498" cy="1047804"/>
          </a:xfrm>
          <a:prstGeom prst="rect">
            <a:avLst/>
          </a:prstGeom>
        </p:spPr>
      </p:pic>
      <p:pic>
        <p:nvPicPr>
          <p:cNvPr id="13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3E7578D6-ABED-42AD-B243-4BF37A3C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663" y="293363"/>
            <a:ext cx="2925337" cy="8703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¿Qué vamos a ver?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5707" y="1154832"/>
            <a:ext cx="8430321" cy="764460"/>
          </a:xfrm>
        </p:spPr>
        <p:txBody>
          <a:bodyPr rtlCol="0"/>
          <a:lstStyle/>
          <a:p>
            <a:pPr rtl="0"/>
            <a:r>
              <a:rPr lang="es-ES" dirty="0"/>
              <a:t>En esta presentación mostraremos lo que nuestro grupo ha propuesto como diferentes personajes que </a:t>
            </a:r>
            <a:r>
              <a:rPr lang="es-ES" dirty="0" err="1"/>
              <a:t>utilizaránn</a:t>
            </a:r>
            <a:r>
              <a:rPr lang="es-ES" dirty="0"/>
              <a:t> nuestra versión de la página de la ULPGC.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2</a:t>
            </a:fld>
            <a:endParaRPr lang="es-ES" dirty="0"/>
          </a:p>
        </p:txBody>
      </p:sp>
      <p:pic>
        <p:nvPicPr>
          <p:cNvPr id="11" name="Marcador de posición de imagen 10" descr="panorama urbano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844AA1F8-C502-46A5-AB3F-80D786024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21977"/>
            <a:ext cx="2925337" cy="836023"/>
          </a:xfrm>
          <a:prstGeom prst="snip1Rect">
            <a:avLst/>
          </a:prstGeom>
          <a:solidFill>
            <a:schemeClr val="bg1"/>
          </a:solidFill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sz="1800" dirty="0"/>
              <a:t>Como personajes hemos pensado en…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3</a:t>
            </a:fld>
            <a:endParaRPr lang="es-ES" dirty="0"/>
          </a:p>
        </p:txBody>
      </p:sp>
      <p:pic>
        <p:nvPicPr>
          <p:cNvPr id="7" name="Marcador de posición de imagen 6" descr="rascacielo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PERSONAJES</a:t>
            </a:r>
            <a:br>
              <a:rPr lang="es-ES" dirty="0"/>
            </a:br>
            <a:endParaRPr lang="es-ES" dirty="0"/>
          </a:p>
        </p:txBody>
      </p:sp>
      <p:pic>
        <p:nvPicPr>
          <p:cNvPr id="8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F2628527-6FEF-4F9B-BCE4-26299B58B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" y="6021977"/>
            <a:ext cx="2925337" cy="83602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Forma, Cuadrado&#10;&#10;Descripción generada automáticamente con confianza media">
            <a:extLst>
              <a:ext uri="{FF2B5EF4-FFF2-40B4-BE49-F238E27FC236}">
                <a16:creationId xmlns:a16="http://schemas.microsoft.com/office/drawing/2014/main" id="{C1AF7BC9-0ACC-412A-A211-16106A000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095" y="1629834"/>
            <a:ext cx="2581102" cy="43730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Personajes: Carmen Marín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2743200"/>
            <a:ext cx="6086424" cy="2968487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Características…</a:t>
            </a:r>
          </a:p>
          <a:p>
            <a:pPr rtl="0"/>
            <a:r>
              <a:rPr lang="es-ES" sz="2000" dirty="0"/>
              <a:t>Carmen acaba de ser nombrada </a:t>
            </a:r>
            <a:r>
              <a:rPr lang="es-ES" sz="2000" b="1" dirty="0"/>
              <a:t>Rectora</a:t>
            </a:r>
            <a:r>
              <a:rPr lang="es-ES" sz="2000" dirty="0"/>
              <a:t> y tiene muy claro lo que quiere para su universidad, mejor posicionamiento en rankings y mejor imagen pública.</a:t>
            </a:r>
          </a:p>
          <a:p>
            <a:pPr rtl="0"/>
            <a:r>
              <a:rPr lang="es-ES" sz="2000" dirty="0"/>
              <a:t>Sus motivaciones son la mejora de calidad y reconocimiento de la universidad en la que trabaja (ULPGC).</a:t>
            </a:r>
          </a:p>
          <a:p>
            <a:pPr rtl="0"/>
            <a:r>
              <a:rPr lang="es-ES" sz="2000" dirty="0"/>
              <a:t>Su principal desmotivación es la precaria situación de muchos estudiantes.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4</a:t>
            </a:fld>
            <a:endParaRPr lang="es-E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039062E-C074-4BC7-8130-1ABFC1DA85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928183" y="0"/>
            <a:ext cx="5263817" cy="63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328AB5BE-DEAC-4F1E-8B46-E085FE865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" y="6021977"/>
            <a:ext cx="2925337" cy="8360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6" name="Marcador de posición de imagen 35" descr="Icono&#10;&#10;Descripción generada automáticamente">
            <a:extLst>
              <a:ext uri="{FF2B5EF4-FFF2-40B4-BE49-F238E27FC236}">
                <a16:creationId xmlns:a16="http://schemas.microsoft.com/office/drawing/2014/main" id="{9DCC9894-A96E-4213-A4CD-EA2725DC460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158" b="158"/>
          <a:stretch>
            <a:fillRect/>
          </a:stretch>
        </p:blipFill>
        <p:spPr>
          <a:xfrm>
            <a:off x="1580369" y="1898023"/>
            <a:ext cx="723080" cy="723080"/>
          </a:xfrm>
        </p:spPr>
      </p:pic>
    </p:spTree>
    <p:extLst>
      <p:ext uri="{BB962C8B-B14F-4D97-AF65-F5344CB8AC3E}">
        <p14:creationId xmlns:p14="http://schemas.microsoft.com/office/powerpoint/2010/main" val="3530203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Forma, Cuadrado&#10;&#10;Descripción generada automáticamente con confianza media">
            <a:extLst>
              <a:ext uri="{FF2B5EF4-FFF2-40B4-BE49-F238E27FC236}">
                <a16:creationId xmlns:a16="http://schemas.microsoft.com/office/drawing/2014/main" id="{68956A66-7E32-42CE-AFEB-D31349189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095" y="1629834"/>
            <a:ext cx="2581102" cy="43730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Personajes: Irene Fuentes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2736850"/>
            <a:ext cx="5927674" cy="2974837"/>
          </a:xfrm>
        </p:spPr>
        <p:txBody>
          <a:bodyPr rtlCol="0">
            <a:noAutofit/>
          </a:bodyPr>
          <a:lstStyle/>
          <a:p>
            <a:pPr rtl="0"/>
            <a:r>
              <a:rPr lang="es-ES" sz="2000" dirty="0"/>
              <a:t>Características…</a:t>
            </a:r>
          </a:p>
          <a:p>
            <a:pPr rtl="0"/>
            <a:r>
              <a:rPr lang="es-ES" sz="2000" dirty="0"/>
              <a:t>Mujer de 46 años que lleva toda su vida trabajando en un mundo que le apasiona, pero en el que se ha visto señalada y poco apoyada socialmente.</a:t>
            </a:r>
          </a:p>
          <a:p>
            <a:pPr rtl="0"/>
            <a:r>
              <a:rPr lang="es-ES" sz="2000" dirty="0"/>
              <a:t>Su principal motivación es que, con sus discursos como </a:t>
            </a:r>
            <a:r>
              <a:rPr lang="es-ES" sz="2000" b="1" dirty="0"/>
              <a:t>Conferenciante,</a:t>
            </a:r>
            <a:r>
              <a:rPr lang="es-ES" sz="2000" dirty="0"/>
              <a:t> logre llegar a otras mujeres y las convenza de seguir sus sueños, diga lo que diga la sociedad.</a:t>
            </a:r>
          </a:p>
          <a:p>
            <a:pPr rtl="0"/>
            <a:r>
              <a:rPr lang="es-ES" sz="2000" dirty="0"/>
              <a:t>Por otro lado, su mayor frustración es la falta de ganas y motivación de la gente.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5</a:t>
            </a:fld>
            <a:endParaRPr lang="es-E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039062E-C074-4BC7-8130-1ABFC1DA85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928183" y="-19049"/>
            <a:ext cx="5263817" cy="63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328AB5BE-DEAC-4F1E-8B46-E085FE865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" y="6021977"/>
            <a:ext cx="2925337" cy="8360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6" name="Marcador de posición de imagen 35" descr="Icono&#10;&#10;Descripción generada automáticamente">
            <a:extLst>
              <a:ext uri="{FF2B5EF4-FFF2-40B4-BE49-F238E27FC236}">
                <a16:creationId xmlns:a16="http://schemas.microsoft.com/office/drawing/2014/main" id="{9DCC9894-A96E-4213-A4CD-EA2725DC460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158" b="158"/>
          <a:stretch>
            <a:fillRect/>
          </a:stretch>
        </p:blipFill>
        <p:spPr>
          <a:xfrm>
            <a:off x="1580369" y="1898023"/>
            <a:ext cx="723080" cy="723080"/>
          </a:xfrm>
        </p:spPr>
      </p:pic>
    </p:spTree>
    <p:extLst>
      <p:ext uri="{BB962C8B-B14F-4D97-AF65-F5344CB8AC3E}">
        <p14:creationId xmlns:p14="http://schemas.microsoft.com/office/powerpoint/2010/main" val="344636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Forma, Cuadrado&#10;&#10;Descripción generada automáticamente con confianza media">
            <a:extLst>
              <a:ext uri="{FF2B5EF4-FFF2-40B4-BE49-F238E27FC236}">
                <a16:creationId xmlns:a16="http://schemas.microsoft.com/office/drawing/2014/main" id="{D550D207-62B9-4810-9E60-ADDA4787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095" y="1629834"/>
            <a:ext cx="2581102" cy="43730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Personajes: Francisco </a:t>
            </a:r>
            <a:r>
              <a:rPr lang="es-ES" dirty="0" err="1"/>
              <a:t>Tesnup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2774950"/>
            <a:ext cx="5876874" cy="2936737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Características…</a:t>
            </a:r>
          </a:p>
          <a:p>
            <a:pPr rtl="0"/>
            <a:r>
              <a:rPr lang="es-ES" sz="2000" dirty="0" err="1"/>
              <a:t>Frsancisco</a:t>
            </a:r>
            <a:r>
              <a:rPr lang="es-ES" sz="2000" dirty="0"/>
              <a:t> es licenciado en Inteligencia Artificial en Barcelona, actualmente trabaja como </a:t>
            </a:r>
            <a:r>
              <a:rPr lang="es-ES" sz="2000" b="1" dirty="0"/>
              <a:t>Profesor</a:t>
            </a:r>
            <a:r>
              <a:rPr lang="es-ES" sz="2000" dirty="0"/>
              <a:t> en la ULPGC.</a:t>
            </a:r>
          </a:p>
          <a:p>
            <a:pPr rtl="0"/>
            <a:r>
              <a:rPr lang="es-ES" sz="2000" dirty="0"/>
              <a:t>Sus principales motivaciones son estar siempre en continuo aprendizaje y disfrutar del momento.</a:t>
            </a:r>
          </a:p>
          <a:p>
            <a:pPr rtl="0"/>
            <a:r>
              <a:rPr lang="es-ES" sz="2000" dirty="0"/>
              <a:t>Las cosas que más le frustran son aquellas personas que no quieren aprender y la mala conexión a internet que muchas veces sufre en la ULPGC.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6</a:t>
            </a:fld>
            <a:endParaRPr lang="es-E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039062E-C074-4BC7-8130-1ABFC1DA85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7712743" y="-15817"/>
            <a:ext cx="4467382" cy="6365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328AB5BE-DEAC-4F1E-8B46-E085FE865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" y="6021977"/>
            <a:ext cx="2925337" cy="8360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6" name="Marcador de posición de imagen 35" descr="Icono&#10;&#10;Descripción generada automáticamente">
            <a:extLst>
              <a:ext uri="{FF2B5EF4-FFF2-40B4-BE49-F238E27FC236}">
                <a16:creationId xmlns:a16="http://schemas.microsoft.com/office/drawing/2014/main" id="{9DCC9894-A96E-4213-A4CD-EA2725DC460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158" b="158"/>
          <a:stretch>
            <a:fillRect/>
          </a:stretch>
        </p:blipFill>
        <p:spPr>
          <a:xfrm>
            <a:off x="1580369" y="1898023"/>
            <a:ext cx="723080" cy="723080"/>
          </a:xfrm>
        </p:spPr>
      </p:pic>
    </p:spTree>
    <p:extLst>
      <p:ext uri="{BB962C8B-B14F-4D97-AF65-F5344CB8AC3E}">
        <p14:creationId xmlns:p14="http://schemas.microsoft.com/office/powerpoint/2010/main" val="2573753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Forma, Cuadrado&#10;&#10;Descripción generada automáticamente con confianza media">
            <a:extLst>
              <a:ext uri="{FF2B5EF4-FFF2-40B4-BE49-F238E27FC236}">
                <a16:creationId xmlns:a16="http://schemas.microsoft.com/office/drawing/2014/main" id="{841BF76D-E729-4EFD-8A06-AF087BCC6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095" y="1629834"/>
            <a:ext cx="2581102" cy="43730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Personajes: Sergio </a:t>
            </a:r>
            <a:r>
              <a:rPr lang="es-ES" dirty="0" err="1"/>
              <a:t>gómez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2781300"/>
            <a:ext cx="5965774" cy="2930387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Características…</a:t>
            </a:r>
          </a:p>
          <a:p>
            <a:pPr rtl="0"/>
            <a:r>
              <a:rPr lang="es-ES" sz="2000" dirty="0"/>
              <a:t>Diana es una recién graduada en la ULPGC que ahora trabaja en una </a:t>
            </a:r>
            <a:r>
              <a:rPr lang="es-ES" sz="2000" b="1" dirty="0"/>
              <a:t>Empresa</a:t>
            </a:r>
            <a:r>
              <a:rPr lang="es-ES" sz="2000" dirty="0"/>
              <a:t> dedicada al desarrollo e implementación de tecnologías de realidad virtual.</a:t>
            </a:r>
          </a:p>
          <a:p>
            <a:pPr rtl="0"/>
            <a:r>
              <a:rPr lang="es-ES" sz="2000" dirty="0"/>
              <a:t>Su principal motivación es aprender sobre nuevas tecnologías y especializarse en ellas.</a:t>
            </a:r>
          </a:p>
          <a:p>
            <a:pPr rtl="0"/>
            <a:r>
              <a:rPr lang="es-ES" sz="2000" dirty="0"/>
              <a:t>Su mayor frustración está cuando se queda atascada en un problema y nos es capaz de ver la solución</a:t>
            </a:r>
            <a:r>
              <a:rPr lang="es-ES" sz="2400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7</a:t>
            </a:fld>
            <a:endParaRPr lang="es-E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039062E-C074-4BC7-8130-1ABFC1DA85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7724618" y="1"/>
            <a:ext cx="4467382" cy="6389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328AB5BE-DEAC-4F1E-8B46-E085FE865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" y="6021977"/>
            <a:ext cx="2925337" cy="8360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6" name="Marcador de posición de imagen 35" descr="Icono&#10;&#10;Descripción generada automáticamente">
            <a:extLst>
              <a:ext uri="{FF2B5EF4-FFF2-40B4-BE49-F238E27FC236}">
                <a16:creationId xmlns:a16="http://schemas.microsoft.com/office/drawing/2014/main" id="{9DCC9894-A96E-4213-A4CD-EA2725DC460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158" b="158"/>
          <a:stretch>
            <a:fillRect/>
          </a:stretch>
        </p:blipFill>
        <p:spPr>
          <a:xfrm>
            <a:off x="1580369" y="1898023"/>
            <a:ext cx="723080" cy="723080"/>
          </a:xfrm>
        </p:spPr>
      </p:pic>
    </p:spTree>
    <p:extLst>
      <p:ext uri="{BB962C8B-B14F-4D97-AF65-F5344CB8AC3E}">
        <p14:creationId xmlns:p14="http://schemas.microsoft.com/office/powerpoint/2010/main" val="1941957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Forma, Cuadrado&#10;&#10;Descripción generada automáticamente con confianza media">
            <a:extLst>
              <a:ext uri="{FF2B5EF4-FFF2-40B4-BE49-F238E27FC236}">
                <a16:creationId xmlns:a16="http://schemas.microsoft.com/office/drawing/2014/main" id="{7DED1FC5-883E-4F0E-A736-F1A651DDB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095" y="1629834"/>
            <a:ext cx="2581102" cy="43730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Personajes: Sergio </a:t>
            </a:r>
            <a:r>
              <a:rPr lang="es-ES" dirty="0" err="1"/>
              <a:t>gómez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2606797"/>
            <a:ext cx="6242050" cy="3316840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s-ES" sz="2000" dirty="0"/>
              <a:t>Características…</a:t>
            </a:r>
          </a:p>
          <a:p>
            <a:pPr rtl="0"/>
            <a:r>
              <a:rPr lang="es-ES" sz="2000" dirty="0"/>
              <a:t>Sergio es un </a:t>
            </a:r>
            <a:r>
              <a:rPr lang="es-ES" sz="2000" b="1" dirty="0"/>
              <a:t>Estudiante</a:t>
            </a:r>
            <a:r>
              <a:rPr lang="es-ES" sz="2000" dirty="0"/>
              <a:t> universitario. Sigue asiduamente los </a:t>
            </a:r>
            <a:r>
              <a:rPr lang="es-ES" sz="2000" dirty="0" err="1"/>
              <a:t>Esports</a:t>
            </a:r>
            <a:r>
              <a:rPr lang="es-ES" sz="2000" dirty="0"/>
              <a:t>, le gusta quedar con sus compañeros fuera del horario universitario y es una persona medianamente sociable. </a:t>
            </a:r>
          </a:p>
          <a:p>
            <a:pPr rtl="0"/>
            <a:r>
              <a:rPr lang="es-ES" sz="2000" dirty="0"/>
              <a:t>Entre sus motivaciones encuentra la vida social del campus y que su carrera se le haga amena.</a:t>
            </a:r>
          </a:p>
          <a:p>
            <a:pPr rtl="0"/>
            <a:r>
              <a:rPr lang="es-ES" sz="2000" dirty="0"/>
              <a:t>En cuanto a sus frustraciones están la falta de tiempo, por lo que exige la universidad, para sus asuntos particulares y no enterarse de todas las actividades que tiene por ofrecer la universidad.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8</a:t>
            </a:fld>
            <a:endParaRPr lang="es-E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039062E-C074-4BC7-8130-1ABFC1DA8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183" y="-28755"/>
            <a:ext cx="5263817" cy="6397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328AB5BE-DEAC-4F1E-8B46-E085FE865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" y="6021977"/>
            <a:ext cx="2925337" cy="8360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6" name="Marcador de posición de imagen 35" descr="Icono&#10;&#10;Descripción generada automáticamente">
            <a:extLst>
              <a:ext uri="{FF2B5EF4-FFF2-40B4-BE49-F238E27FC236}">
                <a16:creationId xmlns:a16="http://schemas.microsoft.com/office/drawing/2014/main" id="{9DCC9894-A96E-4213-A4CD-EA2725DC460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158" b="158"/>
          <a:stretch>
            <a:fillRect/>
          </a:stretch>
        </p:blipFill>
        <p:spPr>
          <a:xfrm>
            <a:off x="1567550" y="1883717"/>
            <a:ext cx="723080" cy="723080"/>
          </a:xfrm>
        </p:spPr>
      </p:pic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Forma, Cuadrado&#10;&#10;Descripción generada automáticamente con confianza media">
            <a:extLst>
              <a:ext uri="{FF2B5EF4-FFF2-40B4-BE49-F238E27FC236}">
                <a16:creationId xmlns:a16="http://schemas.microsoft.com/office/drawing/2014/main" id="{8B3DB7DA-1A6F-4588-8F14-9DBA505C2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095" y="1644042"/>
            <a:ext cx="2581102" cy="43730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Personajes: Sergio </a:t>
            </a:r>
            <a:r>
              <a:rPr lang="es-ES" dirty="0" err="1"/>
              <a:t>gómez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2711450"/>
            <a:ext cx="5984824" cy="3000237"/>
          </a:xfrm>
        </p:spPr>
        <p:txBody>
          <a:bodyPr rtlCol="0">
            <a:normAutofit fontScale="92500"/>
          </a:bodyPr>
          <a:lstStyle/>
          <a:p>
            <a:pPr rtl="0"/>
            <a:r>
              <a:rPr lang="es-ES" sz="2000" dirty="0"/>
              <a:t>Características…</a:t>
            </a:r>
          </a:p>
          <a:p>
            <a:pPr rtl="0"/>
            <a:r>
              <a:rPr lang="es-ES" sz="2000" dirty="0"/>
              <a:t>Sandra es una </a:t>
            </a:r>
            <a:r>
              <a:rPr lang="es-ES" sz="2000" b="1" dirty="0"/>
              <a:t>estudiante de Formación profesional </a:t>
            </a:r>
            <a:r>
              <a:rPr lang="es-ES" sz="2000" dirty="0"/>
              <a:t>a la que le interesa especialmente el Desarrollo de Aplicaciones Web.</a:t>
            </a:r>
          </a:p>
          <a:p>
            <a:pPr rtl="0"/>
            <a:r>
              <a:rPr lang="es-ES" sz="2000" dirty="0"/>
              <a:t>Encuentra la motivación en la posibilidad de un empleo en poco tiempo, además de querer participar en actividades y así conocer gente.</a:t>
            </a:r>
          </a:p>
          <a:p>
            <a:pPr rtl="0"/>
            <a:r>
              <a:rPr lang="es-ES" sz="2000" dirty="0"/>
              <a:t>Sus mayores frustraciones las encuentra a la hora de no poder enterarse de los eventos creados para la comunidad estudiantil además de que cree que su curso actual es algo corto en contenidos.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9</a:t>
            </a:fld>
            <a:endParaRPr lang="es-E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039062E-C074-4BC7-8130-1ABFC1DA85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932139" y="0"/>
            <a:ext cx="5259861" cy="639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328AB5BE-DEAC-4F1E-8B46-E085FE865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" y="6021977"/>
            <a:ext cx="2925337" cy="8360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6" name="Marcador de posición de imagen 35" descr="Icono&#10;&#10;Descripción generada automáticamente">
            <a:extLst>
              <a:ext uri="{FF2B5EF4-FFF2-40B4-BE49-F238E27FC236}">
                <a16:creationId xmlns:a16="http://schemas.microsoft.com/office/drawing/2014/main" id="{9DCC9894-A96E-4213-A4CD-EA2725DC460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158" b="158"/>
          <a:stretch>
            <a:fillRect/>
          </a:stretch>
        </p:blipFill>
        <p:spPr>
          <a:xfrm>
            <a:off x="1580369" y="1898023"/>
            <a:ext cx="723080" cy="723080"/>
          </a:xfrm>
        </p:spPr>
      </p:pic>
    </p:spTree>
    <p:extLst>
      <p:ext uri="{BB962C8B-B14F-4D97-AF65-F5344CB8AC3E}">
        <p14:creationId xmlns:p14="http://schemas.microsoft.com/office/powerpoint/2010/main" val="21350117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51_TF34076243" id="{EB188560-FF41-4624-93D5-FDD7E127A2DE}" vid="{F767023B-66A9-4F93-B759-29D4C16B6A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19797F-2510-4681-A59B-FCD8F3733FE0}">
  <ds:schemaRefs>
    <ds:schemaRef ds:uri="71af3243-3dd4-4a8d-8c0d-dd76da1f02a5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esferas azules</Template>
  <TotalTime>180</TotalTime>
  <Words>1329</Words>
  <Application>Microsoft Office PowerPoint</Application>
  <PresentationFormat>Panorámica</PresentationFormat>
  <Paragraphs>115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Corbel</vt:lpstr>
      <vt:lpstr>Symbol</vt:lpstr>
      <vt:lpstr>Tema de Office</vt:lpstr>
      <vt:lpstr>Personajes y escenarios</vt:lpstr>
      <vt:lpstr>¿Qué vamos a ver?</vt:lpstr>
      <vt:lpstr>PERSONAJES </vt:lpstr>
      <vt:lpstr>Personajes: Carmen Marín</vt:lpstr>
      <vt:lpstr>Personajes: Irene Fuentes</vt:lpstr>
      <vt:lpstr>Personajes: Francisco Tesnup</vt:lpstr>
      <vt:lpstr>Personajes: Sergio gómez</vt:lpstr>
      <vt:lpstr>Personajes: Sergio gómez</vt:lpstr>
      <vt:lpstr>Personajes: Sergio gómez</vt:lpstr>
      <vt:lpstr>Escenarios </vt:lpstr>
      <vt:lpstr>Escenario para Sergio Gómez el estudiante</vt:lpstr>
      <vt:lpstr>Escenario para Francisco Tesnup </vt:lpstr>
      <vt:lpstr>Escenario para Carmen Marín</vt:lpstr>
      <vt:lpstr>Escenario para Sandra Sánchez</vt:lpstr>
      <vt:lpstr>Escenario para Diana González </vt:lpstr>
      <vt:lpstr>Escenario para Irene Fuentes </vt:lpstr>
      <vt:lpstr>equipo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Personajes y escenarios</dc:title>
  <dc:creator>Juan Auserón Delgado</dc:creator>
  <cp:lastModifiedBy>Santi Izquierdo Cubas</cp:lastModifiedBy>
  <cp:revision>5</cp:revision>
  <dcterms:created xsi:type="dcterms:W3CDTF">2021-11-25T16:08:57Z</dcterms:created>
  <dcterms:modified xsi:type="dcterms:W3CDTF">2021-11-26T11:37:29Z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